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35" r:id="rId2"/>
    <p:sldId id="325" r:id="rId3"/>
    <p:sldId id="275" r:id="rId4"/>
    <p:sldId id="277" r:id="rId5"/>
    <p:sldId id="278" r:id="rId6"/>
    <p:sldId id="279" r:id="rId7"/>
    <p:sldId id="280" r:id="rId8"/>
    <p:sldId id="284" r:id="rId9"/>
    <p:sldId id="281" r:id="rId10"/>
    <p:sldId id="282" r:id="rId11"/>
    <p:sldId id="283" r:id="rId12"/>
    <p:sldId id="334" r:id="rId13"/>
    <p:sldId id="333" r:id="rId14"/>
    <p:sldId id="337" r:id="rId15"/>
    <p:sldId id="340" r:id="rId16"/>
    <p:sldId id="257" r:id="rId17"/>
    <p:sldId id="258" r:id="rId18"/>
    <p:sldId id="266" r:id="rId19"/>
    <p:sldId id="262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60" r:id="rId29"/>
    <p:sldId id="338" r:id="rId30"/>
    <p:sldId id="33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3" autoAdjust="0"/>
    <p:restoredTop sz="90792" autoAdjust="0"/>
  </p:normalViewPr>
  <p:slideViewPr>
    <p:cSldViewPr snapToGrid="0" snapToObjects="1">
      <p:cViewPr varScale="1">
        <p:scale>
          <a:sx n="187" d="100"/>
          <a:sy n="187" d="100"/>
        </p:scale>
        <p:origin x="192" y="1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ites.google.com/site/fpgaandco/pi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0CC7-9480-564B-A370-49855171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After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ED0E-F441-DC42-921D-A1BCFC7D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Harshini</a:t>
            </a:r>
            <a:r>
              <a:rPr lang="en-US" dirty="0"/>
              <a:t> or I to demo Lab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2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96365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7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3980-1AE7-2C42-9017-44251FAC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 1:  Find Your Orientation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0FF425-59A5-FA47-AE9C-E982531DF4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 6a</a:t>
            </a:r>
          </a:p>
        </p:txBody>
      </p:sp>
    </p:spTree>
    <p:extLst>
      <p:ext uri="{BB962C8B-B14F-4D97-AF65-F5344CB8AC3E}">
        <p14:creationId xmlns:p14="http://schemas.microsoft.com/office/powerpoint/2010/main" val="342564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6a</a:t>
            </a:r>
            <a:r>
              <a:rPr lang="en-US"/>
              <a:t>: Tasks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IMU library.  Read values from IMU.</a:t>
            </a:r>
          </a:p>
          <a:p>
            <a:r>
              <a:rPr lang="en-US" dirty="0"/>
              <a:t>Use Arduino’s plotting tool</a:t>
            </a:r>
          </a:p>
          <a:p>
            <a:r>
              <a:rPr lang="en-US" dirty="0"/>
              <a:t>Run your serial port at max speed!!!   (If you can)</a:t>
            </a:r>
          </a:p>
          <a:p>
            <a:r>
              <a:rPr lang="en-US" dirty="0"/>
              <a:t>Write software to cleanly read the attitude of the pivot platform while the motors are running.</a:t>
            </a:r>
          </a:p>
        </p:txBody>
      </p:sp>
    </p:spTree>
    <p:extLst>
      <p:ext uri="{BB962C8B-B14F-4D97-AF65-F5344CB8AC3E}">
        <p14:creationId xmlns:p14="http://schemas.microsoft.com/office/powerpoint/2010/main" val="317208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9985-CE93-7641-BB63-17309660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0E71-D45E-F24B-91FA-4107F87A6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AHRS code</a:t>
            </a:r>
          </a:p>
          <a:p>
            <a:r>
              <a:rPr lang="en-US" dirty="0"/>
              <a:t>Demo Euler angle measurements and noise</a:t>
            </a:r>
          </a:p>
          <a:p>
            <a:r>
              <a:rPr lang="en-US" dirty="0"/>
              <a:t>Demo complimentary filter</a:t>
            </a:r>
          </a:p>
          <a:p>
            <a:r>
              <a:rPr lang="en-US" dirty="0"/>
              <a:t>Look at code for setting parameters over I2C</a:t>
            </a:r>
          </a:p>
          <a:p>
            <a:r>
              <a:rPr lang="en-US" dirty="0"/>
              <a:t>Look at IMU datasheet section about register settings.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600" dirty="0"/>
              <a:t>Quadcopter Software</a:t>
            </a:r>
            <a:endParaRPr sz="5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8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6650" y="4347958"/>
            <a:ext cx="8390149" cy="17782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gimbal readings (-512-512 for P,R, Y; 0-1023 for T)</a:t>
            </a:r>
          </a:p>
          <a:p>
            <a:r>
              <a:rPr lang="en-US" dirty="0"/>
              <a:t>“</a:t>
            </a:r>
            <a:r>
              <a:rPr lang="en-US" dirty="0" err="1"/>
              <a:t>deadband</a:t>
            </a:r>
            <a:r>
              <a:rPr lang="en-US" dirty="0"/>
              <a:t>” avoids noise near the mid point.</a:t>
            </a:r>
          </a:p>
          <a:p>
            <a:r>
              <a:rPr lang="en-US" dirty="0"/>
              <a:t>Performance is not critical 10-20Hz updates is more than enough.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/>
          <a:srcRect t="-11678" b="-11678"/>
          <a:stretch>
            <a:fillRect/>
          </a:stretch>
        </p:blipFill>
        <p:spPr>
          <a:xfrm>
            <a:off x="1177328" y="580423"/>
            <a:ext cx="7054704" cy="38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2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878" y="274638"/>
            <a:ext cx="5089921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996907"/>
            <a:ext cx="8229600" cy="1334981"/>
          </a:xfrm>
        </p:spPr>
        <p:txBody>
          <a:bodyPr>
            <a:normAutofit/>
          </a:bodyPr>
          <a:lstStyle/>
          <a:p>
            <a:r>
              <a:rPr lang="en-US" dirty="0"/>
              <a:t>Slow: Translate gimbal reads into ‘set points’</a:t>
            </a:r>
          </a:p>
          <a:p>
            <a:r>
              <a:rPr lang="en-US" dirty="0"/>
              <a:t>Fast: Use PID to track set points.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3" y="0"/>
            <a:ext cx="7063975" cy="43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98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/>
              <a:t>The PID Controller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5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6: Sensing and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for Next Class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Tuning PID</a:t>
            </a:r>
          </a:p>
          <a:p>
            <a:r>
              <a:rPr lang="en-US" dirty="0"/>
              <a:t>Combine this lecture with the flight control software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4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 dirty="0"/>
              <a:t>Control Theory</a:t>
            </a:r>
          </a:p>
        </p:txBody>
      </p:sp>
      <p:sp>
        <p:nvSpPr>
          <p:cNvPr id="43" name="Shape 4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Making a physical system do what you want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“Open loop” and “closed loop”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Open loop - cannot see the system’s output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Motor controllers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LCD/LED/CRT screens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Closed loop - Can see output, make </a:t>
            </a:r>
            <a:br>
              <a:rPr sz="1600" dirty="0"/>
            </a:br>
            <a:r>
              <a:rPr sz="1600" dirty="0"/>
              <a:t>corrections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Autopilot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GPS guided munitions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5454" y="2849508"/>
            <a:ext cx="4511211" cy="2848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563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What is PID?</a:t>
            </a:r>
          </a:p>
        </p:txBody>
      </p:sp>
      <p:sp>
        <p:nvSpPr>
          <p:cNvPr id="38" name="Shape 3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Make a system follow a set point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“Proportional, Integral, Derivative”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A brief history: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1788 - James Watt’s flyball governor (P)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1837 - Louis Molinié hydraulic regulator (PI)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1857 - H.N. Throop marine engine governor (PD)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1868 - Maxwell gives theoretical basis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1609" y="1643909"/>
            <a:ext cx="2523928" cy="209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creen Shot 2014-11-02 at 2.27.1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17" y="3838105"/>
            <a:ext cx="3252305" cy="2800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06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>
              <a:defRPr sz="1800"/>
            </a:pPr>
            <a:r>
              <a:rPr sz="4000" dirty="0"/>
              <a:t>Closed loop control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 dirty="0"/>
              <a:t>PID is the most common closed loop controller</a:t>
            </a:r>
            <a:br>
              <a:rPr sz="2500" dirty="0"/>
            </a:br>
            <a:br>
              <a:rPr sz="2500" dirty="0"/>
            </a:br>
            <a:br>
              <a:rPr sz="2500" dirty="0"/>
            </a:br>
            <a:endParaRPr sz="2500" dirty="0"/>
          </a:p>
          <a:p>
            <a:pPr lvl="0">
              <a:defRPr sz="1800"/>
            </a:pPr>
            <a:endParaRPr sz="2500" dirty="0"/>
          </a:p>
          <a:p>
            <a:pPr lvl="0">
              <a:defRPr sz="1800"/>
            </a:pPr>
            <a:r>
              <a:rPr sz="2500" dirty="0"/>
              <a:t>Proportional: Directly against error</a:t>
            </a:r>
          </a:p>
          <a:p>
            <a:pPr lvl="0">
              <a:defRPr sz="1800"/>
            </a:pPr>
            <a:r>
              <a:rPr sz="2500" dirty="0"/>
              <a:t>Integral: Remembers error over time</a:t>
            </a:r>
          </a:p>
          <a:p>
            <a:pPr lvl="0">
              <a:defRPr sz="1800"/>
            </a:pPr>
            <a:r>
              <a:rPr sz="2500" dirty="0"/>
              <a:t>Derivative: Dampens response to avoid oscillations</a:t>
            </a:r>
          </a:p>
        </p:txBody>
      </p:sp>
      <p:pic>
        <p:nvPicPr>
          <p:cNvPr id="48" name="pidloop.png"/>
          <p:cNvPicPr/>
          <p:nvPr/>
        </p:nvPicPr>
        <p:blipFill rotWithShape="1">
          <a:blip r:embed="rId2">
            <a:extLst/>
          </a:blip>
          <a:srcRect b="18226"/>
          <a:stretch/>
        </p:blipFill>
        <p:spPr>
          <a:xfrm>
            <a:off x="4497313" y="2417668"/>
            <a:ext cx="4377956" cy="122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536" y="2881471"/>
            <a:ext cx="3977529" cy="5648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589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2500" dirty="0"/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PID on the Quadcopter</a:t>
            </a:r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3 separate controllers</a:t>
            </a:r>
          </a:p>
          <a:p>
            <a:pPr lvl="0">
              <a:defRPr sz="1800"/>
            </a:pPr>
            <a:r>
              <a:rPr sz="2500"/>
              <a:t>PID set point is from user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>
            <a:extLst/>
          </a:blip>
          <a:srcRect b="6714"/>
          <a:stretch>
            <a:fillRect/>
          </a:stretch>
        </p:blipFill>
        <p:spPr>
          <a:xfrm>
            <a:off x="2771412" y="2806154"/>
            <a:ext cx="3601077" cy="24780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5455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4900" dirty="0"/>
              <a:t>Pitfalls of PID</a:t>
            </a:r>
          </a:p>
        </p:txBody>
      </p:sp>
      <p:sp>
        <p:nvSpPr>
          <p:cNvPr id="60" name="Shape 60"/>
          <p:cNvSpPr>
            <a:spLocks noGrp="1"/>
          </p:cNvSpPr>
          <p:nvPr>
            <p:ph idx="1"/>
          </p:nvPr>
        </p:nvSpPr>
        <p:spPr>
          <a:xfrm>
            <a:off x="457200" y="1303506"/>
            <a:ext cx="8229600" cy="48226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6993" indent="-316993" defTabSz="291633">
              <a:spcBef>
                <a:spcPts val="2039"/>
              </a:spcBef>
              <a:buSzPct val="100000"/>
              <a:buAutoNum type="arabicPeriod"/>
              <a:defRPr sz="1800"/>
            </a:pPr>
            <a:r>
              <a:rPr sz="1600" dirty="0"/>
              <a:t>Integral term “Windup”</a:t>
            </a:r>
          </a:p>
          <a:p>
            <a:pPr marL="443789" lvl="1" indent="-221894" defTabSz="291633">
              <a:spcBef>
                <a:spcPts val="2039"/>
              </a:spcBef>
              <a:defRPr sz="1800"/>
            </a:pPr>
            <a:r>
              <a:rPr sz="1600" dirty="0"/>
              <a:t>One solution: </a:t>
            </a:r>
            <a:r>
              <a:rPr lang="x-none" sz="1600" dirty="0"/>
              <a:t>Exponential decay on integral (E.g., I = I/2 + error)</a:t>
            </a:r>
            <a:endParaRPr sz="1600" dirty="0"/>
          </a:p>
          <a:p>
            <a:pPr marL="316993" indent="-316993" defTabSz="291633">
              <a:spcBef>
                <a:spcPts val="2039"/>
              </a:spcBef>
              <a:buSzPct val="100000"/>
              <a:buAutoNum type="arabicPeriod" startAt="2"/>
              <a:defRPr sz="1800"/>
            </a:pPr>
            <a:r>
              <a:rPr sz="1600" dirty="0"/>
              <a:t>Derivative noise: beware of </a:t>
            </a:r>
            <a:r>
              <a:rPr lang="en-US" sz="1600" dirty="0"/>
              <a:t>noise.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833408" y="2796046"/>
            <a:ext cx="6282726" cy="1754846"/>
            <a:chOff x="1185291" y="3976598"/>
            <a:chExt cx="10989096" cy="3069396"/>
          </a:xfrm>
        </p:grpSpPr>
        <p:pic>
          <p:nvPicPr>
            <p:cNvPr id="61" name="noisepi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291" y="3976598"/>
              <a:ext cx="3838257" cy="30693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noisederivpi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94346" y="3976598"/>
              <a:ext cx="4480041" cy="30693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63"/>
            <p:cNvSpPr/>
            <p:nvPr/>
          </p:nvSpPr>
          <p:spPr>
            <a:xfrm>
              <a:off x="5867400" y="4876296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4" name="Shape 64"/>
          <p:cNvSpPr/>
          <p:nvPr/>
        </p:nvSpPr>
        <p:spPr>
          <a:xfrm>
            <a:off x="950797" y="4563594"/>
            <a:ext cx="1115336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Error term with vibration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5296445" y="4563594"/>
            <a:ext cx="2085603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Derivative term causes your system to go insane</a:t>
            </a:r>
          </a:p>
        </p:txBody>
      </p:sp>
      <p:sp>
        <p:nvSpPr>
          <p:cNvPr id="66" name="Shape 66"/>
          <p:cNvSpPr/>
          <p:nvPr/>
        </p:nvSpPr>
        <p:spPr>
          <a:xfrm>
            <a:off x="722441" y="4286559"/>
            <a:ext cx="7664695" cy="292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/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Solution: moving average of last several values.  Or median of last several values.</a:t>
            </a:r>
          </a:p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Using the serial plotter in </a:t>
            </a:r>
            <a:r>
              <a:rPr lang="en-US" dirty="0" err="1"/>
              <a:t>arduino</a:t>
            </a:r>
            <a:r>
              <a:rPr lang="en-US" dirty="0"/>
              <a:t> to watch the D term.</a:t>
            </a:r>
          </a:p>
          <a:p>
            <a:pPr defTabSz="242342">
              <a:spcBef>
                <a:spcPts val="1687"/>
              </a:spcBef>
              <a:defRPr sz="1800"/>
            </a:pPr>
            <a:r>
              <a:rPr dirty="0"/>
              <a:t>3. Tweaking PID values</a:t>
            </a:r>
            <a:endParaRPr lang="x-none" dirty="0"/>
          </a:p>
          <a:p>
            <a:pPr defTabSz="242342">
              <a:spcBef>
                <a:spcPts val="1687"/>
              </a:spcBef>
              <a:defRPr sz="1800"/>
            </a:pPr>
            <a:r>
              <a:rPr lang="x-none" dirty="0"/>
              <a:t>	Tune P first, then D, then I.</a:t>
            </a:r>
          </a:p>
        </p:txBody>
      </p:sp>
    </p:spTree>
    <p:extLst>
      <p:ext uri="{BB962C8B-B14F-4D97-AF65-F5344CB8AC3E}">
        <p14:creationId xmlns:p14="http://schemas.microsoft.com/office/powerpoint/2010/main" val="111758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Make sure timestep is consistent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79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49883"/>
            <a:ext cx="8229600" cy="17279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625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45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AC2B-5E7D-0249-BF0D-5DF53D54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10D7-F0F2-9F4C-A245-3E8732C5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Tuning PID is a bit of an art form.</a:t>
            </a:r>
          </a:p>
          <a:p>
            <a:r>
              <a:rPr lang="en-US" dirty="0"/>
              <a:t>Simple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Set P=I=D = 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P until it starts oscillating, reduce until it oscillates just a bit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to till it stabilizes pretty quickly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I to fix offset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as much as possible with causing oscillation.</a:t>
            </a:r>
          </a:p>
        </p:txBody>
      </p:sp>
    </p:spTree>
    <p:extLst>
      <p:ext uri="{BB962C8B-B14F-4D97-AF65-F5344CB8AC3E}">
        <p14:creationId xmlns:p14="http://schemas.microsoft.com/office/powerpoint/2010/main" val="255947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7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0419-212F-734D-944E-9BA5F8B6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59F05-7FBA-8641-8E7D-6FDBD8D7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Zeigler-Nichols method.</a:t>
            </a:r>
          </a:p>
          <a:p>
            <a:pPr lvl="1"/>
            <a:r>
              <a:rPr lang="en-US" sz="2400" dirty="0"/>
              <a:t>P=I=D= 0</a:t>
            </a:r>
          </a:p>
          <a:p>
            <a:pPr lvl="1"/>
            <a:r>
              <a:rPr lang="en-US" sz="2400" dirty="0"/>
              <a:t>Increase P until oscillations start.  P is now at Ku, oscillation is at frequency Tu.</a:t>
            </a:r>
          </a:p>
          <a:p>
            <a:pPr lvl="1"/>
            <a:r>
              <a:rPr lang="en-US" sz="2400" dirty="0"/>
              <a:t>Follow the chart.</a:t>
            </a:r>
          </a:p>
          <a:p>
            <a:pPr lvl="1"/>
            <a:r>
              <a:rPr lang="en-US" sz="2400" dirty="0"/>
              <a:t>It’s important that your PID look incorporate its execution interval correctly.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A22FF-C57C-2A42-924F-DFAFB362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5054600"/>
            <a:ext cx="476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2531657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7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283483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300737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14964</TotalTime>
  <Words>1058</Words>
  <Application>Microsoft Macintosh PowerPoint</Application>
  <PresentationFormat>On-screen Show (4:3)</PresentationFormat>
  <Paragraphs>191</Paragraphs>
  <Slides>30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Today After Lecture</vt:lpstr>
      <vt:lpstr>Lab 6: Sensing and Control</vt:lpstr>
      <vt:lpstr>PowerPoint Presentation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Step 1:  Find Your Orientation</vt:lpstr>
      <vt:lpstr>Lab 6a: Tasks</vt:lpstr>
      <vt:lpstr>Demo</vt:lpstr>
      <vt:lpstr>Quadcopter Software</vt:lpstr>
      <vt:lpstr>Remote Software Path</vt:lpstr>
      <vt:lpstr>Quadcopter Datapath</vt:lpstr>
      <vt:lpstr>The PID Controller</vt:lpstr>
      <vt:lpstr>To add</vt:lpstr>
      <vt:lpstr>Note for Next Class</vt:lpstr>
      <vt:lpstr>Control Theory</vt:lpstr>
      <vt:lpstr>What is PID?</vt:lpstr>
      <vt:lpstr>Closed loop control</vt:lpstr>
      <vt:lpstr>Example</vt:lpstr>
      <vt:lpstr>PID on the Quadcopter</vt:lpstr>
      <vt:lpstr>Pitfalls of PID</vt:lpstr>
      <vt:lpstr>Implementation</vt:lpstr>
      <vt:lpstr>How important in speed?</vt:lpstr>
      <vt:lpstr>Tuning</vt:lpstr>
      <vt:lpstr>Tuning</vt:lpstr>
    </vt:vector>
  </TitlesOfParts>
  <Company>University of California, San Diego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Swanson, Steven</cp:lastModifiedBy>
  <cp:revision>106</cp:revision>
  <dcterms:created xsi:type="dcterms:W3CDTF">2015-03-28T00:55:00Z</dcterms:created>
  <dcterms:modified xsi:type="dcterms:W3CDTF">2018-05-16T02:17:38Z</dcterms:modified>
</cp:coreProperties>
</file>